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8" r:id="rId4"/>
    <p:sldId id="274" r:id="rId5"/>
    <p:sldId id="268" r:id="rId6"/>
    <p:sldId id="263" r:id="rId7"/>
    <p:sldId id="272" r:id="rId8"/>
    <p:sldId id="260" r:id="rId9"/>
    <p:sldId id="273" r:id="rId10"/>
    <p:sldId id="275" r:id="rId11"/>
    <p:sldId id="262" r:id="rId12"/>
    <p:sldId id="270" r:id="rId13"/>
    <p:sldId id="265" r:id="rId14"/>
    <p:sldId id="267" r:id="rId15"/>
    <p:sldId id="266" r:id="rId16"/>
    <p:sldId id="261" r:id="rId17"/>
    <p:sldId id="276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BED1"/>
    <a:srgbClr val="E0EAF0"/>
    <a:srgbClr val="FFFFFF"/>
    <a:srgbClr val="C1D5E1"/>
    <a:srgbClr val="E1E8F7"/>
    <a:srgbClr val="E6E6E6"/>
    <a:srgbClr val="F4F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연령대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explosion val="1"/>
          <c:dPt>
            <c:idx val="0"/>
            <c:bubble3D val="0"/>
            <c:explosion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explosion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explosion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explosion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2BE-4E79-9CAD-DC8B4424402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2BE-4E79-9CAD-DC8B4424402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1DB6346-4873-4CF9-A8E7-DE4616ABDB35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layout>
                <c:manualLayout>
                  <c:x val="7.1242917780811156E-3"/>
                  <c:y val="-3.0075187969925915E-3"/>
                </c:manualLayout>
              </c:layout>
              <c:tx>
                <c:rich>
                  <a:bodyPr/>
                  <a:lstStyle/>
                  <a:p>
                    <a:fld id="{0553660F-5BFE-418F-B2C6-AE12C8177BBF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dLbl>
              <c:idx val="2"/>
              <c:layout>
                <c:manualLayout>
                  <c:x val="-2.3747639260270387E-3"/>
                  <c:y val="1.50375939849623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fld id="{93F06AC3-677A-4790-946B-701406BD2EA4}" type="CATEGORYNAME">
                      <a:rPr lang="ko-KR" altLang="en-US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pPr>
                        <a:defRPr>
                          <a:solidFill>
                            <a:srgbClr val="9FBED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8AE-4C4C-858E-36848F01B4DC}"/>
                </c:ext>
              </c:extLst>
            </c:dLbl>
            <c:dLbl>
              <c:idx val="3"/>
              <c:layout>
                <c:manualLayout>
                  <c:x val="-1.4248583556162231E-2"/>
                  <c:y val="-1.20300751879699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fld id="{3064BA80-8CFE-4C7A-B2AD-C15E8670DDFB}" type="CATEGORYNAME">
                      <a:rPr lang="ko-KR" altLang="en-US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pPr>
                        <a:defRPr>
                          <a:solidFill>
                            <a:srgbClr val="9FBED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20~25세</c:v>
                </c:pt>
                <c:pt idx="1">
                  <c:v>26~30세</c:v>
                </c:pt>
                <c:pt idx="2">
                  <c:v>31~35세</c:v>
                </c:pt>
                <c:pt idx="3">
                  <c:v>36~40세</c:v>
                </c:pt>
                <c:pt idx="4">
                  <c:v>40~45세</c:v>
                </c:pt>
                <c:pt idx="5">
                  <c:v>46세 이상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여자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남자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여자</c:v>
                </c:pt>
                <c:pt idx="1">
                  <c:v>남자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운전면허 소지</a:t>
            </a:r>
          </a:p>
        </c:rich>
      </c:tx>
      <c:layout>
        <c:manualLayout>
          <c:xMode val="edge"/>
          <c:yMode val="edge"/>
          <c:x val="0.31329606013575428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있다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BD824B5-C7B5-47BC-B9AA-E1BFE1AB156E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드라이브에 흥미여부</a:t>
            </a:r>
          </a:p>
        </c:rich>
      </c:tx>
      <c:layout>
        <c:manualLayout>
          <c:xMode val="edge"/>
          <c:yMode val="edge"/>
          <c:x val="0.31575983096168592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spPr>
              <a:solidFill>
                <a:srgbClr val="E1E8F7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C1C-4D96-B19D-C25F61BEA7F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C1C-4D96-B19D-C25F61BEA7F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흥미가있고</a:t>
                    </a:r>
                  </a:p>
                  <a:p>
                    <a:r>
                      <a:rPr lang="ko-KR" altLang="en-US"/>
                      <a:t>즐긴다</a:t>
                    </a:r>
                    <a:r>
                      <a:rPr lang="en-US" altLang="ko-KR"/>
                      <a:t>.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즐기진 </a:t>
                    </a:r>
                  </a:p>
                  <a:p>
                    <a:r>
                      <a:rPr lang="ko-KR" altLang="en-US"/>
                      <a:t>않지만</a:t>
                    </a:r>
                  </a:p>
                  <a:p>
                    <a:r>
                      <a:rPr lang="ko-KR" altLang="en-US"/>
                      <a:t>관심이있다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58AE-4C4C-858E-36848F01B4D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2"/>
                <c:pt idx="0">
                  <c:v>흥미있다</c:v>
                </c:pt>
                <c:pt idx="1">
                  <c:v>관심있다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자차를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소유하거나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차렌트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가능여부</a:t>
            </a:r>
          </a:p>
        </c:rich>
      </c:tx>
      <c:layout>
        <c:manualLayout>
          <c:xMode val="edge"/>
          <c:yMode val="edge"/>
          <c:x val="0.20105274967744349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아니오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네</c:v>
                </c:pt>
                <c:pt idx="1">
                  <c:v>아니오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드라이브코스 정보 출처</a:t>
            </a:r>
          </a:p>
        </c:rich>
      </c:tx>
      <c:layout>
        <c:manualLayout>
          <c:xMode val="edge"/>
          <c:yMode val="edge"/>
          <c:x val="0.291923184801510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네이버</a:t>
                    </a:r>
                    <a:r>
                      <a:rPr lang="en-US" altLang="ko-KR"/>
                      <a:t>,</a:t>
                    </a:r>
                    <a:r>
                      <a:rPr lang="ko-KR" altLang="en-US"/>
                      <a:t>구글</a:t>
                    </a:r>
                  </a:p>
                  <a:p>
                    <a:r>
                      <a:rPr lang="en-US" altLang="ko-KR"/>
                      <a:t>(</a:t>
                    </a:r>
                    <a:r>
                      <a:rPr lang="ko-KR" altLang="en-US"/>
                      <a:t>블로그</a:t>
                    </a:r>
                    <a:r>
                      <a:rPr lang="en-US" altLang="ko-KR"/>
                      <a:t>, </a:t>
                    </a:r>
                    <a:r>
                      <a:rPr lang="ko-KR" altLang="en-US"/>
                      <a:t>카페</a:t>
                    </a:r>
                    <a:r>
                      <a:rPr lang="en-US" altLang="ko-KR"/>
                      <a:t>)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37AFBB7-35AB-4EAB-81E8-F3025F7FA92B}" type="CELLREF">
                      <a:rPr lang="ko-KR" altLang="en-US" smtClean="0"/>
                      <a:pPr/>
                      <a:t>[CELLREF]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{F37AFBB7-35AB-4EAB-81E8-F3025F7FA92B}</c15:txfldGUID>
                      <c15:f>Sheet1!$A$3</c15:f>
                      <c15:dlblFieldTableCache>
                        <c:ptCount val="1"/>
                        <c:pt idx="0">
                          <c:v>지도어플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r>
                      <a:rPr lang="ko-KR" altLang="en-US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t>원래 알던곳</a:t>
                    </a:r>
                    <a:endParaRPr lang="ko-KR" altLang="en-US" dirty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네이버,구글</c:v>
                </c:pt>
                <c:pt idx="1">
                  <c:v>지도어플</c:v>
                </c:pt>
                <c:pt idx="2">
                  <c:v>알고있는곳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0.71</c:v>
                </c:pt>
                <c:pt idx="1">
                  <c:v>0.14000000000000001</c:v>
                </c:pt>
                <c:pt idx="2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네비와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연동되는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드라이브앱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출시시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>
              <a:defRPr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의향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c:rich>
      </c:tx>
      <c:layout>
        <c:manualLayout>
          <c:xMode val="edge"/>
          <c:yMode val="edge"/>
          <c:x val="0.17089923147403654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spPr>
              <a:solidFill>
                <a:srgbClr val="E1E8F7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F6A-4D88-91FF-88189F0EA7F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F6A-4D88-91FF-88189F0EA7FD}"/>
              </c:ext>
            </c:extLst>
          </c:dPt>
          <c:dLbls>
            <c:dLbl>
              <c:idx val="0"/>
              <c:layout>
                <c:manualLayout>
                  <c:x val="0"/>
                  <c:y val="-0.43308270676691735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>
                        <a:solidFill>
                          <a:schemeClr val="bg1"/>
                        </a:solidFill>
                      </a:rPr>
                      <a:t>네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1"/>
                <c:pt idx="0">
                  <c:v>네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지도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&amp;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네비앱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만으로도 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 sz="1600"/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충분한 정보를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얻을수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있는가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c:rich>
      </c:tx>
      <c:layout>
        <c:manualLayout>
          <c:xMode val="edge"/>
          <c:yMode val="edge"/>
          <c:x val="0.24142373641990314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 err="1"/>
                      <a:t>아니오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41DD0ED-87DF-4423-86DC-8493089A2A0E}" type="CELLREF">
                      <a:rPr lang="ko-KR" altLang="en-US" smtClean="0"/>
                      <a:pPr/>
                      <a:t>[CELLREF]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{841DD0ED-87DF-4423-86DC-8493089A2A0E}</c15:txfldGUID>
                      <c15:f>Sheet1!$A$2</c15:f>
                      <c15:dlblFieldTableCache>
                        <c:ptCount val="1"/>
                        <c:pt idx="0">
                          <c:v>네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네</c:v>
                </c:pt>
                <c:pt idx="1">
                  <c:v>아니오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앱디자인의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방향성 </a:t>
            </a:r>
          </a:p>
        </c:rich>
      </c:tx>
      <c:layout>
        <c:manualLayout>
          <c:xMode val="edge"/>
          <c:yMode val="edge"/>
          <c:x val="0.3204203519138352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 err="1"/>
                      <a:t>심플깔끔한</a:t>
                    </a:r>
                    <a:endParaRPr lang="ko-KR" altLang="en-US" dirty="0"/>
                  </a:p>
                  <a:p>
                    <a:r>
                      <a:rPr lang="en-US" altLang="ko-KR" dirty="0"/>
                      <a:t>UI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37AFBB7-35AB-4EAB-81E8-F3025F7FA92B}" type="CELLREF">
                      <a:rPr lang="ko-KR" altLang="en-US" smtClean="0"/>
                      <a:pPr/>
                      <a:t>[CELLREF]</a:t>
                    </a:fld>
                    <a:endParaRPr lang="ko-KR" altLang="en-US" dirty="0"/>
                  </a:p>
                  <a:p>
                    <a:r>
                      <a:rPr lang="en-US" altLang="ko-KR" dirty="0"/>
                      <a:t>UI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{F37AFBB7-35AB-4EAB-81E8-F3025F7FA92B}</c15:txfldGUID>
                      <c15:f>Sheet1!$A$3</c15:f>
                      <c15:dlblFieldTableCache>
                        <c:ptCount val="1"/>
                        <c:pt idx="0">
                          <c:v>디테일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r>
                      <a:rPr lang="ko-KR" altLang="en-US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t>원래 알던곳</a:t>
                    </a:r>
                    <a:endParaRPr lang="ko-KR" altLang="en-US" dirty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깔끔</c:v>
                </c:pt>
                <c:pt idx="1">
                  <c:v>디테일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57ECF-88CE-418B-85DE-25846DA25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784038-4D3F-4A94-AEE4-D24916F83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E45CE-503E-4C98-AC04-6961EC4B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9447E-E8A4-4767-B1BF-C698E0F9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9A6B8-C85F-48E9-ACAE-1A86A993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95699-6F75-41BF-82B9-085E9D2A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383C96-1030-4FDB-B6E7-E38950C0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5AB69-6C3D-48E1-9585-F9158FF6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A6FF0-933B-452E-83F2-001D1A76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BB988-6ACF-4886-8EDD-9251B129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3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73B898-3743-4AE0-B472-037A8F05F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B931C9-8476-4E11-A3C1-8743042B9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C80B4-F83E-43D0-9302-17902C6A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AFCB6-665B-4405-ADB5-DB539E20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CE549-88ED-4E96-931D-CF2C17E1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6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7EB9-E9C3-4A8C-AFBD-3333E347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62A71-7DDB-43D2-B258-61653B5F7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CD59B4-94E6-4EC3-82CF-9A894164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FAD8F-D6B7-4620-94FB-F356F2EC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DB549-9744-462D-9B87-DF44BF263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2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4FB00-18DF-4D78-A997-5EA58ECB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EE849-FA77-4AE4-8625-02B380EA6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D9C95-C676-4E0A-B674-175B14B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88748-E5A3-4B91-922C-82D78C46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B3698-99F5-42A5-94DB-45E46C7D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1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BD618-91B5-49B2-BF02-E53BCB6B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29F6B-B095-4B90-85DE-D743F5702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1618C-72A7-4A6A-9B76-6EEB57C1A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62759-DAC3-4BB2-A79C-203E4AB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89B19-464A-45F1-B87D-AF48D5E5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264CAB-358D-4978-B769-20BC532B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8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5CBBD-A635-4435-B8A9-F1543791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4C491-38E9-418A-9F77-6B24A54A4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2BE0D2-8676-4409-8BF8-E49DB01A5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B4A895-D31A-4C94-AAEA-B2FD6CC91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684273-312C-462B-9E0C-17F1445CB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B0B5E4-7C85-4BD8-BAD6-61949455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56FD35-93CA-4232-B9A3-4D093BCE3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370123-605D-4A40-AFCE-87D2E37B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300B5-E903-4077-BDE4-BF55DBEA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6351F-D43A-4ADB-A90E-9CBD801F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39EA4-4E07-4AAD-A2E2-D82942B5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8BEDBF-9F32-4A12-81C6-DFE28BF8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69ADBE-D909-44B0-91EC-0B06A86E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F288B4-5BD0-40DC-9D7A-F029999D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D0E61-8A8B-4FEB-890B-4A85E9B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2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B70A0-C8A8-480E-A533-110DF13A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DC77D-1F78-4EA5-9D65-741A04084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6BFD4-6D29-4E27-AB2D-87B84D796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B8B823-9104-4DAE-BDED-B62DB6D6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9D42C-7FA4-44CE-B504-6AC475C7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4C3D62-33E8-46A1-A9BC-B0477048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4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ED065-8E48-4F3E-BFB3-2CACD386F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FE783-F67D-4F13-8269-FCAA26046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FF6B0-5131-4B82-8EDC-87715B27D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E1B64-FF1F-4440-80B9-C94E91AB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640CE-B279-4E3B-A4F6-5B879F634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3CC35-F6A6-4F28-915F-15764D19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1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BB6FFA-360F-4E8D-BC3E-BDD734F0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6F3D97-6FB5-40B7-8732-9FF4F128D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404F3-9A52-4D17-A2C1-99B843948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9824-8899-4D51-A952-A8EBE5FE5BE4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E997AF-8C18-4482-A904-3D09C5851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98149-D5D3-4E6A-84A3-DDA0A0D4D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jpg"/><Relationship Id="rId7" Type="http://schemas.openxmlformats.org/officeDocument/2006/relationships/image" Target="../media/image21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BC492BB-67FF-4E9E-8647-8972BADC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6C85A33C-BAE5-4236-AA93-04819EBF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" y="590"/>
            <a:ext cx="12189900" cy="6856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E9CC7-B803-4BD9-B235-CBA21501F79F}"/>
              </a:ext>
            </a:extLst>
          </p:cNvPr>
          <p:cNvSpPr txBox="1"/>
          <p:nvPr/>
        </p:nvSpPr>
        <p:spPr>
          <a:xfrm>
            <a:off x="4724400" y="1456312"/>
            <a:ext cx="2743199" cy="1719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Sharing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Scenic Drives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with app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76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1901768" y="702006"/>
            <a:ext cx="246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E0EAF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행동변수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1366257" y="4724832"/>
            <a:ext cx="3532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드라이브를 위해 또다시 앱을 설치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하는것을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사용자들이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동의할것인가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F47FFE-DDC8-4734-A191-1F6803A30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44137E-E6EA-442C-9E06-38B92A4E0840}"/>
              </a:ext>
            </a:extLst>
          </p:cNvPr>
          <p:cNvSpPr txBox="1"/>
          <p:nvPr/>
        </p:nvSpPr>
        <p:spPr>
          <a:xfrm>
            <a:off x="7615320" y="702006"/>
            <a:ext cx="246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E7DE4A-6DDA-4478-BDB0-E5F713CEF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00" y="2008326"/>
            <a:ext cx="2728545" cy="2728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5E866E-B466-427B-877B-4A2BDFF7716D}"/>
              </a:ext>
            </a:extLst>
          </p:cNvPr>
          <p:cNvSpPr txBox="1"/>
          <p:nvPr/>
        </p:nvSpPr>
        <p:spPr>
          <a:xfrm>
            <a:off x="7814680" y="4735574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다운로드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 이상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F32B3E-8596-48A1-9AC1-78CEB4893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55" y="2239931"/>
            <a:ext cx="2265333" cy="22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859A6-CE39-4760-A298-E6F3BCDF6059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3CEA9-3BA6-476F-8E6E-84CC437C9603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경쟁상대</a:t>
            </a:r>
            <a:endParaRPr lang="ko-KR" altLang="en-US" sz="44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B82C35-C69F-4CEA-97A1-A2A111D00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3" y="2967917"/>
            <a:ext cx="1156628" cy="11566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3F6EE-5BF2-44F9-A07D-0250AFF7C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475" y="2967917"/>
            <a:ext cx="1156628" cy="11566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2C0E7B-99FD-4DF3-B745-AC62644FB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909" y="2967917"/>
            <a:ext cx="1156628" cy="11566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63F430A-4CC5-4E8F-B484-2B55C3E96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3343" y="2977397"/>
            <a:ext cx="1156628" cy="1156628"/>
          </a:xfrm>
          <a:prstGeom prst="rect">
            <a:avLst/>
          </a:prstGeom>
        </p:spPr>
      </p:pic>
      <p:pic>
        <p:nvPicPr>
          <p:cNvPr id="32" name="내용 개체 틀 31">
            <a:extLst>
              <a:ext uri="{FF2B5EF4-FFF2-40B4-BE49-F238E27FC236}">
                <a16:creationId xmlns:a16="http://schemas.microsoft.com/office/drawing/2014/main" id="{296F7362-B156-497C-A6E9-3347E74AC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5135" y="1686881"/>
            <a:ext cx="4712030" cy="3639515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5E88BA-5B53-4049-9158-D59EB911A03E}"/>
              </a:ext>
            </a:extLst>
          </p:cNvPr>
          <p:cNvSpPr txBox="1"/>
          <p:nvPr/>
        </p:nvSpPr>
        <p:spPr>
          <a:xfrm>
            <a:off x="764455" y="4345548"/>
            <a:ext cx="5312228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많은 사람들이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블로그 포스팅 등으로 주변풍경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많은 글을 확인하고 정보를 얻고 있었다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단순 간결하게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지도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로 보여 주는 자료는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생각보다 많이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존재하지 않았다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en-US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010457-2F8C-4A3D-BB6D-6436E938F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63521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2483638" y="702006"/>
            <a:ext cx="168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E0EAF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35ADC-2C63-4AB0-8DEE-91DCA18EE057}"/>
              </a:ext>
            </a:extLst>
          </p:cNvPr>
          <p:cNvSpPr txBox="1"/>
          <p:nvPr/>
        </p:nvSpPr>
        <p:spPr>
          <a:xfrm>
            <a:off x="7287237" y="3056445"/>
            <a:ext cx="3290276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깔끔한 스타일을 추구하다 보니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광고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팝업을 지양하여 수익성을 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기대하기는 어렵다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E406E6-0241-4632-A2B9-FD1CD01CA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51C0A0-37F6-4CFE-84E0-E4FAB3595B11}"/>
              </a:ext>
            </a:extLst>
          </p:cNvPr>
          <p:cNvSpPr txBox="1"/>
          <p:nvPr/>
        </p:nvSpPr>
        <p:spPr>
          <a:xfrm>
            <a:off x="8299514" y="705335"/>
            <a:ext cx="168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</a:t>
            </a:r>
            <a:r>
              <a:rPr lang="ko-KR" altLang="en-US" sz="420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점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D2B46-8EF4-4F57-985B-7FB354F56820}"/>
              </a:ext>
            </a:extLst>
          </p:cNvPr>
          <p:cNvSpPr txBox="1"/>
          <p:nvPr/>
        </p:nvSpPr>
        <p:spPr>
          <a:xfrm>
            <a:off x="1402862" y="3056445"/>
            <a:ext cx="3290276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정보를 찾아보는 시간 단축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필요한 정보만을 </a:t>
            </a:r>
            <a:r>
              <a:rPr lang="ko-KR" altLang="en-US" sz="16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압축시켜놓음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43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498707"/>
              </p:ext>
            </p:extLst>
          </p:nvPr>
        </p:nvGraphicFramePr>
        <p:xfrm>
          <a:off x="3312745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128427"/>
              </p:ext>
            </p:extLst>
          </p:nvPr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394315"/>
              </p:ext>
            </p:extLst>
          </p:nvPr>
        </p:nvGraphicFramePr>
        <p:xfrm>
          <a:off x="6941476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BD095C-9510-4082-B273-01AD4FABD85F}"/>
              </a:ext>
            </a:extLst>
          </p:cNvPr>
          <p:cNvSpPr txBox="1"/>
          <p:nvPr/>
        </p:nvSpPr>
        <p:spPr>
          <a:xfrm>
            <a:off x="3076143" y="1064148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9FBED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필수요소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B4FC4-C02E-438E-A210-CACF85832EDD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E10494-D85E-4CEC-8B04-D902177FA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1548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15369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/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/>
        </p:nvGraphicFramePr>
        <p:xfrm>
          <a:off x="6844100" y="1767571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04584D-BB7D-4784-BDED-DEE2199DB33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184CC8-A28F-47A4-8D49-F6203E929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076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218509"/>
              </p:ext>
            </p:extLst>
          </p:nvPr>
        </p:nvGraphicFramePr>
        <p:xfrm>
          <a:off x="3215369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166003"/>
              </p:ext>
            </p:extLst>
          </p:nvPr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0370318"/>
              </p:ext>
            </p:extLst>
          </p:nvPr>
        </p:nvGraphicFramePr>
        <p:xfrm>
          <a:off x="6844100" y="1767571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F649AD-DC23-4777-A633-C22BE681D908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88FFAA-A6ED-4D9F-93AC-94F9603B5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2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84" y="2146989"/>
            <a:ext cx="4833394" cy="4873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이진아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여성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32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미혼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</a:t>
            </a:r>
            <a:r>
              <a:rPr lang="ko-KR" altLang="en-US" sz="18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자차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주로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쏘카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그린카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등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카쉐어링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서비스를 이용하고 친구와 드라이브 하러 종종 나감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너무 오래 걸리는 코스는 선호하지 않음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드라이브하러 가는 곳 주변에 맛집이나 감성 베이커리 카페가 있는 곳을 선호함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주차하기 편한 경차나 소형차 선호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EC050-8597-41EF-B6C7-9F78C77BC7F7}"/>
              </a:ext>
            </a:extLst>
          </p:cNvPr>
          <p:cNvSpPr txBox="1"/>
          <p:nvPr/>
        </p:nvSpPr>
        <p:spPr>
          <a:xfrm>
            <a:off x="166256" y="6393276"/>
            <a:ext cx="154709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E0EAF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E5823-5BC3-482A-9B53-8C0026D4C98F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PERSONA1</a:t>
            </a:r>
            <a:endParaRPr lang="ko-KR" altLang="en-US" sz="4400" dirty="0">
              <a:solidFill>
                <a:srgbClr val="FFFFF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FB2D98-C7DF-4E51-BC1A-F66E9177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456A3F6-57F4-4187-BFFA-4E429E18B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6" b="20238"/>
          <a:stretch/>
        </p:blipFill>
        <p:spPr>
          <a:xfrm>
            <a:off x="1423049" y="2310658"/>
            <a:ext cx="3860192" cy="36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84" y="1881521"/>
            <a:ext cx="4833394" cy="4873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박기환</a:t>
            </a:r>
            <a:r>
              <a:rPr lang="ko-KR" altLang="en-US" sz="40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endParaRPr lang="en-US" altLang="ko-KR" sz="40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남성 </a:t>
            </a:r>
            <a:r>
              <a:rPr lang="en-US" altLang="ko-KR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43</a:t>
            </a: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기혼 </a:t>
            </a:r>
            <a:r>
              <a:rPr lang="en-US" altLang="ko-KR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SUV </a:t>
            </a: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소유</a:t>
            </a:r>
            <a:endParaRPr lang="en-US" altLang="ko-KR" sz="1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아내와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6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아이와 주말 나들이로 갈 장소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좋은 경치와 주변에 캠핑을 할 수 있는 장소를 찾고 있음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1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박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일도 가능해서 어느 정도의 거리도 괜찮음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도착지 주변에 아이가 즐길 만한 거리가 있는 곳이면 더 선호함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EC050-8597-41EF-B6C7-9F78C77BC7F7}"/>
              </a:ext>
            </a:extLst>
          </p:cNvPr>
          <p:cNvSpPr txBox="1"/>
          <p:nvPr/>
        </p:nvSpPr>
        <p:spPr>
          <a:xfrm>
            <a:off x="166256" y="6393276"/>
            <a:ext cx="154709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E0EAF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E5823-5BC3-482A-9B53-8C0026D4C98F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PERSONA2</a:t>
            </a:r>
            <a:endParaRPr lang="ko-KR" altLang="en-US" sz="4400" dirty="0">
              <a:solidFill>
                <a:srgbClr val="FFFFF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FB2D98-C7DF-4E51-BC1A-F66E9177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504B58-4019-4ABA-8F0F-E785904E1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r="2319" b="17170"/>
          <a:stretch/>
        </p:blipFill>
        <p:spPr>
          <a:xfrm>
            <a:off x="1268875" y="2335975"/>
            <a:ext cx="4014365" cy="36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7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4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67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645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328B4-5ABA-4756-A2B0-BA0384D8A2A7}"/>
              </a:ext>
            </a:extLst>
          </p:cNvPr>
          <p:cNvSpPr/>
          <p:nvPr/>
        </p:nvSpPr>
        <p:spPr>
          <a:xfrm>
            <a:off x="0" y="2564779"/>
            <a:ext cx="12192000" cy="4292549"/>
          </a:xfrm>
          <a:prstGeom prst="rect">
            <a:avLst/>
          </a:prstGeom>
          <a:solidFill>
            <a:srgbClr val="9FBED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C877C-A9E3-4FD0-8850-68E5D617DC7E}"/>
              </a:ext>
            </a:extLst>
          </p:cNvPr>
          <p:cNvSpPr txBox="1"/>
          <p:nvPr/>
        </p:nvSpPr>
        <p:spPr>
          <a:xfrm>
            <a:off x="783771" y="3451288"/>
            <a:ext cx="26070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</a:t>
            </a:r>
            <a:r>
              <a:rPr lang="ko-KR" altLang="en-US" sz="2800" spc="-15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브리프</a:t>
            </a:r>
            <a:r>
              <a:rPr lang="ko-KR" altLang="en-US" sz="2800" spc="-15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2AF9E-8753-4684-A475-6C18588F1B50}"/>
              </a:ext>
            </a:extLst>
          </p:cNvPr>
          <p:cNvSpPr txBox="1"/>
          <p:nvPr/>
        </p:nvSpPr>
        <p:spPr>
          <a:xfrm>
            <a:off x="8442338" y="3451288"/>
            <a:ext cx="3042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 분석</a:t>
            </a:r>
            <a:endParaRPr lang="ko-KR" altLang="en-US" sz="28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AF9251-4250-4046-A651-5C4EF64833B0}"/>
              </a:ext>
            </a:extLst>
          </p:cNvPr>
          <p:cNvSpPr txBox="1"/>
          <p:nvPr/>
        </p:nvSpPr>
        <p:spPr>
          <a:xfrm>
            <a:off x="4439975" y="3451288"/>
            <a:ext cx="3042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 조사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9530C-18CC-4964-9AE4-2529D4E8C1C9}"/>
              </a:ext>
            </a:extLst>
          </p:cNvPr>
          <p:cNvSpPr txBox="1"/>
          <p:nvPr/>
        </p:nvSpPr>
        <p:spPr>
          <a:xfrm>
            <a:off x="1620115" y="4488139"/>
            <a:ext cx="944666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목표 설정</a:t>
            </a:r>
            <a:endParaRPr lang="en-US" altLang="ko-KR" sz="1400" b="1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 </a:t>
            </a:r>
            <a:r>
              <a:rPr lang="ko-KR" altLang="en-US" sz="1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계획</a:t>
            </a:r>
            <a:endParaRPr lang="en-US" altLang="ko-KR" sz="1400" b="1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2401A2-D441-4676-8134-8E8668D2D764}"/>
              </a:ext>
            </a:extLst>
          </p:cNvPr>
          <p:cNvSpPr txBox="1"/>
          <p:nvPr/>
        </p:nvSpPr>
        <p:spPr>
          <a:xfrm>
            <a:off x="8442338" y="4405395"/>
            <a:ext cx="2992243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설문조사</a:t>
            </a:r>
            <a:endParaRPr lang="en-US" altLang="ko-KR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페르소나</a:t>
            </a:r>
            <a:endParaRPr lang="en-US" altLang="ko-KR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518E8-B161-42EE-A92D-1431C32F3A0C}"/>
              </a:ext>
            </a:extLst>
          </p:cNvPr>
          <p:cNvSpPr txBox="1"/>
          <p:nvPr/>
        </p:nvSpPr>
        <p:spPr>
          <a:xfrm>
            <a:off x="4822481" y="4405395"/>
            <a:ext cx="2291926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타겟</a:t>
            </a:r>
            <a:endParaRPr lang="en-US" altLang="ko-KR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비슷한 사례 </a:t>
            </a:r>
            <a:endParaRPr lang="en-US" altLang="ko-KR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0EE89-DFFA-451C-B261-5539995E10ED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CONTENTS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8DDBC-E768-4BB7-B342-D9AF6290D963}"/>
              </a:ext>
            </a:extLst>
          </p:cNvPr>
          <p:cNvSpPr txBox="1"/>
          <p:nvPr/>
        </p:nvSpPr>
        <p:spPr>
          <a:xfrm>
            <a:off x="1882956" y="307671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8616D5-928E-4CE3-80D4-69F979BE64C7}"/>
              </a:ext>
            </a:extLst>
          </p:cNvPr>
          <p:cNvSpPr txBox="1"/>
          <p:nvPr/>
        </p:nvSpPr>
        <p:spPr>
          <a:xfrm>
            <a:off x="9731755" y="306492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3B631A-EF71-4EC5-9FBC-9034A2872539}"/>
              </a:ext>
            </a:extLst>
          </p:cNvPr>
          <p:cNvSpPr txBox="1"/>
          <p:nvPr/>
        </p:nvSpPr>
        <p:spPr>
          <a:xfrm>
            <a:off x="5749937" y="3081955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8564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9C6B-7C76-47F0-A95C-68C79288D986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E50D05-88FE-4D91-B390-CD3571E16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7488"/>
            <a:ext cx="8888730" cy="43795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73B0F1-EC80-40F4-9C68-0F0AFEC50868}"/>
              </a:ext>
            </a:extLst>
          </p:cNvPr>
          <p:cNvSpPr txBox="1"/>
          <p:nvPr/>
        </p:nvSpPr>
        <p:spPr>
          <a:xfrm>
            <a:off x="9061407" y="1212014"/>
            <a:ext cx="2587295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최단시간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최소요금 말고도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경치를 맛보고 운전을 즐길 수 있도록 좋은 길로 안내해주는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 안내 앱을 제작하고자 한다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지역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태그로 검색가능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태그도 각각 존재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고속주행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차박가능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와인딩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72750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9C6B-7C76-47F0-A95C-68C79288D986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73B0F1-EC80-40F4-9C68-0F0AFEC50868}"/>
              </a:ext>
            </a:extLst>
          </p:cNvPr>
          <p:cNvSpPr txBox="1"/>
          <p:nvPr/>
        </p:nvSpPr>
        <p:spPr>
          <a:xfrm>
            <a:off x="795569" y="3063789"/>
            <a:ext cx="3788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목적지 주변에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6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차박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캠핑이나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카페명소 정도의 심플한 정보를 안내하고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사용자들끼리 공유할 수 있게끔 댓글을 제작한다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BBFAC0-FB84-4901-8928-F7196C32E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813" y="1411801"/>
            <a:ext cx="6062821" cy="4547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66AF2A-C363-40DA-AD67-C9FF7062452E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코멘트 공유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DAAB26-87FB-493F-9D93-6DDEF75CF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16" y="2139871"/>
            <a:ext cx="833646" cy="8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2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코스연동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3999E-1338-44DC-8296-CA6837A00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9258" y="1322801"/>
            <a:ext cx="2923432" cy="4633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6F26D2-190F-4488-88AB-91EB5E65C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8"/>
          <a:stretch/>
        </p:blipFill>
        <p:spPr>
          <a:xfrm>
            <a:off x="7748137" y="843592"/>
            <a:ext cx="2671141" cy="5126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831811" y="2243797"/>
            <a:ext cx="3287260" cy="199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코스에 대한 루트를 간단하게 보여주고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‘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길 안내하기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’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를 누르면 지금 위치를 자동으로 출발지로 선택하여 드라이브코스를 경유지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도착지로 선정되게끔 제작한다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FE83BF3-FFD7-43F3-9454-B5D4E8212CBD}"/>
              </a:ext>
            </a:extLst>
          </p:cNvPr>
          <p:cNvGrpSpPr/>
          <p:nvPr/>
        </p:nvGrpSpPr>
        <p:grpSpPr>
          <a:xfrm>
            <a:off x="939801" y="4014344"/>
            <a:ext cx="3118955" cy="1209668"/>
            <a:chOff x="939801" y="4014344"/>
            <a:chExt cx="3118955" cy="120966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332B65A-1F22-446D-8E5F-6B19FC5396D7}"/>
                </a:ext>
              </a:extLst>
            </p:cNvPr>
            <p:cNvSpPr/>
            <p:nvPr/>
          </p:nvSpPr>
          <p:spPr>
            <a:xfrm>
              <a:off x="939801" y="4014344"/>
              <a:ext cx="3118955" cy="1110625"/>
            </a:xfrm>
            <a:prstGeom prst="roundRect">
              <a:avLst/>
            </a:prstGeom>
            <a:solidFill>
              <a:srgbClr val="9FBED1"/>
            </a:solidFill>
            <a:ln cap="rnd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51F83-8CD0-4AB4-86A4-AB4B226B6C80}"/>
                </a:ext>
              </a:extLst>
            </p:cNvPr>
            <p:cNvSpPr txBox="1"/>
            <p:nvPr/>
          </p:nvSpPr>
          <p:spPr>
            <a:xfrm>
              <a:off x="954897" y="4146794"/>
              <a:ext cx="29851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네이버지도나 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카카오 </a:t>
              </a:r>
              <a:r>
                <a:rPr lang="ko-KR" altLang="en-US" sz="16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네비앱으로</a:t>
              </a:r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연동이 되어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안내하게끔 제작하는 것이 목표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7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C7F20D-1069-4492-BEF6-7A710766A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2" y="2467057"/>
            <a:ext cx="4464209" cy="3491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72815" y="702006"/>
            <a:ext cx="4690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계획 </a:t>
            </a:r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DFA2FB-6414-43EB-AB37-96FE307C0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259" y="796414"/>
            <a:ext cx="5324375" cy="5162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9865FC-C873-4F51-A931-B73D251A1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B7A30B-BFB0-45AE-AFA3-3484F740F468}"/>
              </a:ext>
            </a:extLst>
          </p:cNvPr>
          <p:cNvSpPr txBox="1"/>
          <p:nvPr/>
        </p:nvSpPr>
        <p:spPr>
          <a:xfrm>
            <a:off x="845082" y="1374193"/>
            <a:ext cx="6138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600" dirty="0" err="1">
                <a:solidFill>
                  <a:srgbClr val="9FBED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Newmorphism</a:t>
            </a:r>
            <a:endParaRPr lang="ko-KR" altLang="en-US" spc="600" dirty="0">
              <a:solidFill>
                <a:srgbClr val="9FB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6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 err="1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비슷한사례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3585371" y="4674843"/>
            <a:ext cx="766682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roads by </a:t>
            </a:r>
            <a:r>
              <a:rPr lang="en-US" altLang="ko-KR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porsche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app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포르쉐에서 만든 드라이브 안내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앱으로서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드라이브코스와 함께 간단히 주변명소 사진과 이 도로의 추천점수 등을 심플한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와 이미지위주로 보여주려고 노력했다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 descr="Roads by Porsche App | iF WORLD DESIGN GUIDE">
            <a:extLst>
              <a:ext uri="{FF2B5EF4-FFF2-40B4-BE49-F238E27FC236}">
                <a16:creationId xmlns:a16="http://schemas.microsoft.com/office/drawing/2014/main" id="{D65E782E-1DF5-49F1-A300-C97170AE7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1" r="1966"/>
          <a:stretch/>
        </p:blipFill>
        <p:spPr bwMode="auto">
          <a:xfrm>
            <a:off x="3472470" y="1782918"/>
            <a:ext cx="2648885" cy="273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 functions in Porsche&amp;#39;s ROADS App: Air Quality and group road trips">
            <a:extLst>
              <a:ext uri="{FF2B5EF4-FFF2-40B4-BE49-F238E27FC236}">
                <a16:creationId xmlns:a16="http://schemas.microsoft.com/office/drawing/2014/main" id="{69D1CB82-D359-44EA-AC5A-D2E6B844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1" y="1782918"/>
            <a:ext cx="2532669" cy="41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oads by Porsche. Scenic routing to navigate the most… | by Mapbox | maps  for developers">
            <a:extLst>
              <a:ext uri="{FF2B5EF4-FFF2-40B4-BE49-F238E27FC236}">
                <a16:creationId xmlns:a16="http://schemas.microsoft.com/office/drawing/2014/main" id="{26822C0E-5902-4D9B-956A-AED883C0C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5"/>
          <a:stretch/>
        </p:blipFill>
        <p:spPr bwMode="auto">
          <a:xfrm>
            <a:off x="6121356" y="1779726"/>
            <a:ext cx="4935157" cy="273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93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B89D26-25D5-42E5-9300-1A4B411775DD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AA834B-87A2-4F54-BBF8-B0872C813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834" y="1706834"/>
            <a:ext cx="3444333" cy="34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547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TARGET	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B8DF86-A77D-43B6-B74E-AD3E8E6DF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865FD3-69DF-499B-A45D-9662D842E036}"/>
              </a:ext>
            </a:extLst>
          </p:cNvPr>
          <p:cNvSpPr/>
          <p:nvPr/>
        </p:nvSpPr>
        <p:spPr>
          <a:xfrm>
            <a:off x="939800" y="2176014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성인이상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운전면허가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있는 사용자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자차가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있는 사용자가 사용할 확률이 더 높다고 추정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14E535-4335-43AD-AF2F-CE44464A3AAF}"/>
              </a:ext>
            </a:extLst>
          </p:cNvPr>
          <p:cNvSpPr/>
          <p:nvPr/>
        </p:nvSpPr>
        <p:spPr>
          <a:xfrm>
            <a:off x="4446537" y="2144958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성비는 남자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7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타겟의 연령대는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살에서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살사이 정도로 추정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25B599-2BB3-4040-AA6F-8AAA5E8CE8C3}"/>
              </a:ext>
            </a:extLst>
          </p:cNvPr>
          <p:cNvSpPr/>
          <p:nvPr/>
        </p:nvSpPr>
        <p:spPr>
          <a:xfrm>
            <a:off x="7953275" y="2144958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다수가 만족 할 수 있는 깔끔함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투머치한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정보글에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지친 사용자를 위해 심플함을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추구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07153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cap="rnd"/>
        <a:effectLst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459</Words>
  <Application>Microsoft Office PowerPoint</Application>
  <PresentationFormat>와이드스크린</PresentationFormat>
  <Paragraphs>129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에스코어 드림 2 ExtraLight</vt:lpstr>
      <vt:lpstr>에스코어 드림 3 Light</vt:lpstr>
      <vt:lpstr>에스코어 드림 4 Regular</vt:lpstr>
      <vt:lpstr>에스코어 드림 5 Medium</vt:lpstr>
      <vt:lpstr>에스코어 드림 7 ExtraBold</vt:lpstr>
      <vt:lpstr>티웨이_하늘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soeun</dc:creator>
  <cp:lastModifiedBy>soeun</cp:lastModifiedBy>
  <cp:revision>30</cp:revision>
  <dcterms:created xsi:type="dcterms:W3CDTF">2021-08-08T05:03:11Z</dcterms:created>
  <dcterms:modified xsi:type="dcterms:W3CDTF">2021-08-16T13:01:05Z</dcterms:modified>
</cp:coreProperties>
</file>